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18"/>
  </p:notesMasterIdLst>
  <p:sldIdLst>
    <p:sldId id="27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73" autoAdjust="0"/>
  </p:normalViewPr>
  <p:slideViewPr>
    <p:cSldViewPr>
      <p:cViewPr>
        <p:scale>
          <a:sx n="81" d="100"/>
          <a:sy n="81" d="100"/>
        </p:scale>
        <p:origin x="-10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287AA-0D99-42CE-A71B-10FA9908BBF8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167DB-EFF0-400D-96A1-6799F871D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9216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CFA480D-CB17-4C49-BB2A-C7514E1C7CEA}" type="datetimeFigureOut">
              <a:rPr lang="en-US" smtClean="0"/>
              <a:pPr/>
              <a:t>1/26/2021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algn="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algn="ctr"/>
            <a:fld id="{CEAB1635-7AB6-4A02-8F63-2344453D2D84}" type="slidenum">
              <a:rPr lang="en-US" smtClean="0"/>
              <a:pPr algn="ctr"/>
              <a:t>‹#›</a:t>
            </a:fld>
            <a:endParaRPr lang="en-US" sz="1600" baseline="0" dirty="0">
              <a:solidFill>
                <a:schemeClr val="tx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yandex.ru/clck/jsredir?from=yandex.ru;images/search;images;;&amp;text=&amp;etext=1554._Kd8byIZlUOTh91rv3vDmx3Wcn0AqmIlM36fvyMteCOoclnLjpNwWnW6X4t3TmIeSYH2LSIXUYVjVgY0aNpmn37F3tIjlMwDz5w9WCzD5nWkAk_7IluHnxLu1G7HSLgkmnZyB4v_wnpZXjk_ipxojg.97aca6aaf7fac47e2b33c112ce568af7ef49304b&amp;uuid=&amp;state=tid_Wvm4RM28ca_MiO4Ne9osTPtpHS9wicjEF5X7fRziVPIHCd9FyQ,,&amp;data=UlNrNmk5WktYejR0eWJFYk1LdmtxdGlJZk5HM3F4b3pvYk1HMWtoOTRmeW9MY2xvTFJ1amtJVzBkckxWTnBYT0NaQS1ob000SDhkaVpDbW5QYUVGdkZnb0g0UjhTRklTTGN0TXU4QnZGN3V6LTRDUmdSWk11ZHF3ZG52OGNLUkY,&amp;sign=c300063a4c6638de52599f392a4116bb&amp;keyno=0&amp;b64e=2&amp;l10n=ru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Презентация к проекту: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День родного языка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и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народного единства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002060"/>
                </a:solidFill>
              </a:rPr>
              <a:t>Подготовили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учителя ШМО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физико-математического цикла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038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naberejnye-chelny.3goroda.ru/uploads/naberejnye-chelny-gallery/image-39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36452" y="5987099"/>
            <a:ext cx="4471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Ул. Раскольникова - набережные челны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79848"/>
            <a:ext cx="8964488" cy="537815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/>
              <a:t>Бахтиар</a:t>
            </a:r>
            <a:r>
              <a:rPr lang="ru-RU" b="1" dirty="0"/>
              <a:t> </a:t>
            </a:r>
            <a:r>
              <a:rPr lang="ru-RU" b="1" dirty="0" err="1"/>
              <a:t>Канкаев</a:t>
            </a:r>
            <a:r>
              <a:rPr lang="ru-RU" dirty="0"/>
              <a:t> (тат. </a:t>
            </a:r>
            <a:r>
              <a:rPr lang="ru-RU" i="1" dirty="0" err="1"/>
              <a:t>Бәхтияр</a:t>
            </a:r>
            <a:r>
              <a:rPr lang="ru-RU" i="1" dirty="0"/>
              <a:t> </a:t>
            </a:r>
            <a:r>
              <a:rPr lang="ru-RU" i="1" dirty="0" err="1"/>
              <a:t>Канкаев</a:t>
            </a:r>
            <a:r>
              <a:rPr lang="ru-RU" dirty="0"/>
              <a:t>, иногда </a:t>
            </a:r>
            <a:r>
              <a:rPr lang="ru-RU" b="1" dirty="0" err="1"/>
              <a:t>Бахтияр</a:t>
            </a:r>
            <a:r>
              <a:rPr lang="ru-RU" b="1" dirty="0"/>
              <a:t> </a:t>
            </a:r>
            <a:r>
              <a:rPr lang="ru-RU" b="1" dirty="0" err="1"/>
              <a:t>Канаев</a:t>
            </a:r>
            <a:r>
              <a:rPr lang="ru-RU" dirty="0"/>
              <a:t> или </a:t>
            </a:r>
            <a:r>
              <a:rPr lang="ru-RU" b="1" dirty="0" err="1"/>
              <a:t>Каныкаев</a:t>
            </a:r>
            <a:r>
              <a:rPr lang="ru-RU" dirty="0"/>
              <a:t>; даты рождения и смерти неизвестны) — военный деятель, один из сподвижников Е. И. Пугачёва в Крестьянской войне в России 1773—1775 годов, «главный полковник», волостной старшина в Казанской </a:t>
            </a:r>
            <a:r>
              <a:rPr lang="ru-RU" dirty="0" smtClean="0"/>
              <a:t>губернии.</a:t>
            </a:r>
          </a:p>
          <a:p>
            <a:r>
              <a:rPr lang="ru-RU" dirty="0"/>
              <a:t>В декабре 1773 года </a:t>
            </a:r>
            <a:r>
              <a:rPr lang="ru-RU" dirty="0" err="1"/>
              <a:t>Бахтиар</a:t>
            </a:r>
            <a:r>
              <a:rPr lang="ru-RU" dirty="0"/>
              <a:t> </a:t>
            </a:r>
            <a:r>
              <a:rPr lang="ru-RU" dirty="0" err="1"/>
              <a:t>Канкаев</a:t>
            </a:r>
            <a:r>
              <a:rPr lang="ru-RU" dirty="0"/>
              <a:t> примкнул к войскам </a:t>
            </a:r>
            <a:r>
              <a:rPr lang="ru-RU" dirty="0" smtClean="0"/>
              <a:t>Пугачёва</a:t>
            </a:r>
            <a:r>
              <a:rPr lang="ru-RU" dirty="0"/>
              <a:t> и организовал восстание в восточной </a:t>
            </a:r>
            <a:r>
              <a:rPr lang="ru-RU" dirty="0" err="1"/>
              <a:t>Тартарии</a:t>
            </a:r>
            <a:r>
              <a:rPr lang="ru-RU" dirty="0"/>
              <a:t>, на правобережье Камы. В июне 1774 года, по предписанию Пугачёва, он создал отряды для пополнения главной повстанческой армии. На протяжении войны </a:t>
            </a:r>
            <a:r>
              <a:rPr lang="ru-RU" dirty="0" err="1"/>
              <a:t>Канкаев</a:t>
            </a:r>
            <a:r>
              <a:rPr lang="ru-RU" dirty="0"/>
              <a:t> действовал в Кунгурском, Уфимском и Казанском уездах, а также в </a:t>
            </a:r>
            <a:r>
              <a:rPr lang="ru-RU" dirty="0" err="1"/>
              <a:t>Красноуфимской</a:t>
            </a:r>
            <a:r>
              <a:rPr lang="ru-RU" dirty="0"/>
              <a:t> крепости, активно занимался мобилизацией людей в северных башкирских </a:t>
            </a:r>
            <a:r>
              <a:rPr lang="ru-RU" dirty="0" smtClean="0"/>
              <a:t>землях.</a:t>
            </a:r>
          </a:p>
          <a:p>
            <a:r>
              <a:rPr lang="ru-RU" dirty="0"/>
              <a:t>Выполняя приказы самозванца, </a:t>
            </a:r>
            <a:r>
              <a:rPr lang="ru-RU" dirty="0" err="1"/>
              <a:t>Канкаев</a:t>
            </a:r>
            <a:r>
              <a:rPr lang="ru-RU" dirty="0"/>
              <a:t> обеспечивал продвижение его войска от Красноуфимска к Казани, пополнял его резервами, вёл разведку, наводил мосты, охранял речные переправы. Энергичные действия </a:t>
            </a:r>
            <a:r>
              <a:rPr lang="ru-RU" dirty="0" err="1"/>
              <a:t>Канкаева</a:t>
            </a:r>
            <a:r>
              <a:rPr lang="ru-RU" dirty="0"/>
              <a:t> создали благоприятную обстановку для продвижения пугачёвских сил вдоль Камы с последующим взятием Казани. В середине июля, когда развернулись бои под Казанью, охранял тылы пугачёвского войска, вёл арьергардные бои с карательными командами. После поражения пугачёвских войск под </a:t>
            </a:r>
            <a:r>
              <a:rPr lang="ru-RU" dirty="0" smtClean="0"/>
              <a:t>Казанью</a:t>
            </a:r>
            <a:r>
              <a:rPr lang="ru-RU" dirty="0"/>
              <a:t> </a:t>
            </a:r>
            <a:r>
              <a:rPr lang="ru-RU" dirty="0" smtClean="0"/>
              <a:t>(12—15 </a:t>
            </a:r>
            <a:r>
              <a:rPr lang="ru-RU" dirty="0"/>
              <a:t>июля 1774) и отхода их остатков на правый берег реки Волги </a:t>
            </a:r>
            <a:r>
              <a:rPr lang="ru-RU" dirty="0" err="1"/>
              <a:t>Бахтияр</a:t>
            </a:r>
            <a:r>
              <a:rPr lang="ru-RU" dirty="0"/>
              <a:t> со своими людьми отошёл к побережью Камы, где действовал ранее, и продолжал борьбу до конца июля 1774 года. В августе того же года, после затяжных боёв, </a:t>
            </a:r>
            <a:r>
              <a:rPr lang="ru-RU" dirty="0" err="1"/>
              <a:t>Канкаев</a:t>
            </a:r>
            <a:r>
              <a:rPr lang="ru-RU" dirty="0"/>
              <a:t> с остатками своей армии потерпел поражение под Рыбной </a:t>
            </a:r>
            <a:r>
              <a:rPr lang="ru-RU" dirty="0" smtClean="0"/>
              <a:t>Слободой, </a:t>
            </a:r>
            <a:r>
              <a:rPr lang="ru-RU" dirty="0"/>
              <a:t>после с несколькими оставшимися с ним людьми бежал и пропал без вести. Его розыски не дали результатов, и дальнейшая судьба </a:t>
            </a:r>
            <a:r>
              <a:rPr lang="ru-RU" dirty="0" err="1"/>
              <a:t>Канкаева</a:t>
            </a:r>
            <a:r>
              <a:rPr lang="ru-RU" dirty="0"/>
              <a:t> </a:t>
            </a:r>
            <a:r>
              <a:rPr lang="ru-RU" dirty="0" smtClean="0"/>
              <a:t>неизвестна.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19200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Бахтиар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Канкаев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0061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6449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Б</a:t>
            </a:r>
            <a:r>
              <a:rPr lang="ru-RU" b="1" dirty="0" smtClean="0"/>
              <a:t>ульвар </a:t>
            </a:r>
            <a:r>
              <a:rPr lang="ru-RU" b="1" dirty="0" err="1"/>
              <a:t>Кереселидзе</a:t>
            </a:r>
            <a:r>
              <a:rPr lang="ru-RU" b="1" dirty="0"/>
              <a:t>,</a:t>
            </a:r>
            <a:r>
              <a:rPr lang="ru-RU" dirty="0"/>
              <a:t> офицера </a:t>
            </a:r>
            <a:r>
              <a:rPr lang="ru-RU" dirty="0" err="1"/>
              <a:t>челнинсккой</a:t>
            </a:r>
            <a:r>
              <a:rPr lang="ru-RU" dirty="0"/>
              <a:t> милиции, погибшего при охране общественного порядка</a:t>
            </a:r>
            <a:r>
              <a:rPr lang="ru-RU" dirty="0" smtClean="0"/>
              <a:t>;</a:t>
            </a:r>
          </a:p>
          <a:p>
            <a:r>
              <a:rPr lang="ru-RU" b="1" dirty="0"/>
              <a:t>У</a:t>
            </a:r>
            <a:r>
              <a:rPr lang="ru-RU" b="1" dirty="0" smtClean="0"/>
              <a:t>лица </a:t>
            </a:r>
            <a:r>
              <a:rPr lang="ru-RU" b="1" dirty="0"/>
              <a:t>Горбунова</a:t>
            </a:r>
            <a:r>
              <a:rPr lang="ru-RU" dirty="0"/>
              <a:t>(</a:t>
            </a:r>
            <a:r>
              <a:rPr lang="ru-RU" dirty="0" err="1"/>
              <a:t>сидоровка</a:t>
            </a:r>
            <a:r>
              <a:rPr lang="ru-RU" dirty="0"/>
              <a:t>), уроженца </a:t>
            </a:r>
            <a:r>
              <a:rPr lang="ru-RU" dirty="0" err="1"/>
              <a:t>Заинского</a:t>
            </a:r>
            <a:r>
              <a:rPr lang="ru-RU" dirty="0"/>
              <a:t> района, активного борца за Советскую </a:t>
            </a:r>
            <a:r>
              <a:rPr lang="ru-RU" dirty="0" smtClean="0"/>
              <a:t>власть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b="1" dirty="0"/>
              <a:t>П</a:t>
            </a:r>
            <a:r>
              <a:rPr lang="ru-RU" b="1" dirty="0" smtClean="0"/>
              <a:t>ереулок </a:t>
            </a:r>
            <a:r>
              <a:rPr lang="ru-RU" b="1" dirty="0" err="1"/>
              <a:t>Гафиатуллина</a:t>
            </a:r>
            <a:r>
              <a:rPr lang="ru-RU" dirty="0" err="1"/>
              <a:t>,героя</a:t>
            </a:r>
            <a:r>
              <a:rPr lang="ru-RU" dirty="0"/>
              <a:t> Советского Союза, повторившего подвиг А. Матросова, уроженец с. </a:t>
            </a:r>
            <a:r>
              <a:rPr lang="ru-RU" dirty="0" err="1"/>
              <a:t>Сугушла</a:t>
            </a:r>
            <a:r>
              <a:rPr lang="ru-RU" dirty="0"/>
              <a:t> Татарской АССР; </a:t>
            </a:r>
            <a:endParaRPr lang="ru-RU" dirty="0" smtClean="0"/>
          </a:p>
          <a:p>
            <a:r>
              <a:rPr lang="ru-RU" b="1" dirty="0"/>
              <a:t>П</a:t>
            </a:r>
            <a:r>
              <a:rPr lang="ru-RU" b="1" dirty="0" smtClean="0"/>
              <a:t>роспект </a:t>
            </a:r>
            <a:r>
              <a:rPr lang="ru-RU" b="1" dirty="0" err="1"/>
              <a:t>Мулланура</a:t>
            </a:r>
            <a:r>
              <a:rPr lang="ru-RU" b="1" dirty="0"/>
              <a:t> </a:t>
            </a:r>
            <a:r>
              <a:rPr lang="ru-RU" b="1" dirty="0" err="1"/>
              <a:t>Вахитова</a:t>
            </a:r>
            <a:r>
              <a:rPr lang="ru-RU" dirty="0"/>
              <a:t>, в честь выдающегося татарского </a:t>
            </a:r>
            <a:r>
              <a:rPr lang="ru-RU" dirty="0" smtClean="0"/>
              <a:t>революционера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b="1" dirty="0"/>
              <a:t>У</a:t>
            </a:r>
            <a:r>
              <a:rPr lang="ru-RU" b="1" dirty="0" smtClean="0"/>
              <a:t>лица </a:t>
            </a:r>
            <a:r>
              <a:rPr lang="ru-RU" b="1" dirty="0" err="1"/>
              <a:t>Ахметшина</a:t>
            </a:r>
            <a:r>
              <a:rPr lang="ru-RU" dirty="0"/>
              <a:t>, родившегося в селе Биклянь, народного комиссара внутренних дел </a:t>
            </a:r>
            <a:r>
              <a:rPr lang="ru-RU" dirty="0" smtClean="0"/>
              <a:t>ТАССР;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/>
              <a:t>У</a:t>
            </a:r>
            <a:r>
              <a:rPr lang="ru-RU" b="1" dirty="0" smtClean="0"/>
              <a:t>лица </a:t>
            </a:r>
            <a:r>
              <a:rPr lang="ru-RU" b="1" dirty="0" err="1"/>
              <a:t>Колядова</a:t>
            </a:r>
            <a:r>
              <a:rPr lang="ru-RU" dirty="0"/>
              <a:t> (</a:t>
            </a:r>
            <a:r>
              <a:rPr lang="ru-RU" dirty="0" err="1"/>
              <a:t>сидоровка</a:t>
            </a:r>
            <a:r>
              <a:rPr lang="ru-RU" dirty="0"/>
              <a:t>), рабочего </a:t>
            </a:r>
            <a:r>
              <a:rPr lang="ru-RU" dirty="0" err="1"/>
              <a:t>челнинского</a:t>
            </a:r>
            <a:r>
              <a:rPr lang="ru-RU" dirty="0"/>
              <a:t> элеватора, активного борца за советскую </a:t>
            </a:r>
            <a:r>
              <a:rPr lang="ru-RU" dirty="0" smtClean="0"/>
              <a:t>власть.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C00000"/>
                </a:solidFill>
                <a:effectLst/>
              </a:rPr>
              <a:t>Улицы названы в честь выдающихся людей, наших земляков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743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75856" y="1412776"/>
            <a:ext cx="5688632" cy="5847270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Родился в семье торговца. В 1899 г. поступил в училище и присоединился к группе учащихся, которой руководили социал-демократы. Участвовал в революции 1905—1907 годов в Казани. В это же время становится членом марксистского кружка (1906) и поступает на экономическое отделение Петербургского политехнического института. В 1912 г. переводится на юридический факультет Петербургского психоневрологического института, где встречается с Владимиром Бехтеревым, Михаилом Фрунзе, Яном Гамарником и Ларисой </a:t>
            </a:r>
            <a:r>
              <a:rPr lang="ru-RU" dirty="0" err="1">
                <a:solidFill>
                  <a:srgbClr val="FF0000"/>
                </a:solidFill>
              </a:rPr>
              <a:t>Рейснер</a:t>
            </a:r>
            <a:r>
              <a:rPr lang="ru-RU" dirty="0">
                <a:solidFill>
                  <a:srgbClr val="FF0000"/>
                </a:solidFill>
              </a:rPr>
              <a:t>. Организует кружок студентов-мусульман. В 1916 г. отчислен за неуплату взноса за обучение.</a:t>
            </a:r>
          </a:p>
          <a:p>
            <a:r>
              <a:rPr lang="ru-RU" dirty="0">
                <a:solidFill>
                  <a:srgbClr val="FF0000"/>
                </a:solidFill>
              </a:rPr>
              <a:t>После Февральской революции снова в Казани, где организует и руководит Мусульманским социалистическим комитетом. Ведет антивоенную и революционную пропаганду с помощью печатного органа МСК газеты «Красное знамя» (тат. Кызыл </a:t>
            </a:r>
            <a:r>
              <a:rPr lang="ru-RU" dirty="0" err="1">
                <a:solidFill>
                  <a:srgbClr val="FF0000"/>
                </a:solidFill>
              </a:rPr>
              <a:t>байрак</a:t>
            </a:r>
            <a:r>
              <a:rPr lang="ru-RU" dirty="0">
                <a:solidFill>
                  <a:srgbClr val="FF0000"/>
                </a:solidFill>
              </a:rPr>
              <a:t>).</a:t>
            </a:r>
          </a:p>
          <a:p>
            <a:r>
              <a:rPr lang="ru-RU" dirty="0">
                <a:solidFill>
                  <a:srgbClr val="FF0000"/>
                </a:solidFill>
              </a:rPr>
              <a:t>В октябре 1917 г. становится членом казанского ВРК и участвует в установлении советской власти в городе. Избран членом Учредительного собрания. Выехал в Петроград для участия в деятельности собрания. Там встречался с Лениным и по его совету 17 января 1918 г. возглавил Комиссариат по делам мусульман Внутренней России.</a:t>
            </a:r>
          </a:p>
          <a:p>
            <a:r>
              <a:rPr lang="ru-RU" dirty="0">
                <a:solidFill>
                  <a:srgbClr val="FF0000"/>
                </a:solidFill>
              </a:rPr>
              <a:t>Во время деятельности в коллегии </a:t>
            </a:r>
            <a:r>
              <a:rPr lang="ru-RU" dirty="0" err="1">
                <a:solidFill>
                  <a:srgbClr val="FF0000"/>
                </a:solidFill>
              </a:rPr>
              <a:t>Наркомнаца</a:t>
            </a:r>
            <a:r>
              <a:rPr lang="ru-RU" dirty="0">
                <a:solidFill>
                  <a:srgbClr val="FF0000"/>
                </a:solidFill>
              </a:rPr>
              <a:t> подписал Положение о Татаро-Башкирской Советской Республике и стал инициатором созыва первой Всероссийской конференция рабочих-мусульман. Направляет в Казань отряд матросов для ликвидации </a:t>
            </a:r>
            <a:r>
              <a:rPr lang="ru-RU" dirty="0" err="1">
                <a:solidFill>
                  <a:srgbClr val="FF0000"/>
                </a:solidFill>
              </a:rPr>
              <a:t>Забулачной</a:t>
            </a:r>
            <a:r>
              <a:rPr lang="ru-RU" dirty="0">
                <a:solidFill>
                  <a:srgbClr val="FF0000"/>
                </a:solidFill>
              </a:rPr>
              <a:t> республики. В июле 1918 г. назначен чрезвычайным комиссаром по продовольствию в Поволжье. В августе выезжает в Казань для мобилизации сил против белых. После занятия города </a:t>
            </a:r>
            <a:r>
              <a:rPr lang="ru-RU" dirty="0" err="1">
                <a:solidFill>
                  <a:srgbClr val="FF0000"/>
                </a:solidFill>
              </a:rPr>
              <a:t>белочехами</a:t>
            </a:r>
            <a:r>
              <a:rPr lang="ru-RU" dirty="0">
                <a:solidFill>
                  <a:srgbClr val="FF0000"/>
                </a:solidFill>
              </a:rPr>
              <a:t> арестован и казнен.</a:t>
            </a:r>
          </a:p>
          <a:p>
            <a:r>
              <a:rPr lang="ru-RU" dirty="0">
                <a:solidFill>
                  <a:srgbClr val="FF0000"/>
                </a:solidFill>
              </a:rPr>
              <a:t>В 1962 г. имя </a:t>
            </a:r>
            <a:r>
              <a:rPr lang="ru-RU" dirty="0" err="1">
                <a:solidFill>
                  <a:srgbClr val="FF0000"/>
                </a:solidFill>
              </a:rPr>
              <a:t>Вахитова</a:t>
            </a:r>
            <a:r>
              <a:rPr lang="ru-RU" dirty="0">
                <a:solidFill>
                  <a:srgbClr val="FF0000"/>
                </a:solidFill>
              </a:rPr>
              <a:t> получила площадь, на которой расположен бывший завод </a:t>
            </a:r>
            <a:r>
              <a:rPr lang="ru-RU" dirty="0" err="1">
                <a:solidFill>
                  <a:srgbClr val="FF0000"/>
                </a:solidFill>
              </a:rPr>
              <a:t>Крестовниковых</a:t>
            </a:r>
            <a:r>
              <a:rPr lang="ru-RU" dirty="0">
                <a:solidFill>
                  <a:srgbClr val="FF0000"/>
                </a:solidFill>
              </a:rPr>
              <a:t>, который ещё ранее стал Химкомбинатом имени </a:t>
            </a:r>
            <a:r>
              <a:rPr lang="ru-RU" dirty="0" err="1">
                <a:solidFill>
                  <a:srgbClr val="FF0000"/>
                </a:solidFill>
              </a:rPr>
              <a:t>Вахитова</a:t>
            </a:r>
            <a:r>
              <a:rPr lang="ru-RU" dirty="0">
                <a:solidFill>
                  <a:srgbClr val="FF0000"/>
                </a:solidFill>
              </a:rPr>
              <a:t> (ныне - </a:t>
            </a:r>
            <a:r>
              <a:rPr lang="ru-RU" dirty="0" err="1">
                <a:solidFill>
                  <a:srgbClr val="FF0000"/>
                </a:solidFill>
              </a:rPr>
              <a:t>Нефис-Косметикс</a:t>
            </a:r>
            <a:r>
              <a:rPr lang="ru-RU" dirty="0">
                <a:solidFill>
                  <a:srgbClr val="FF0000"/>
                </a:solidFill>
              </a:rPr>
              <a:t>). В 1973 г. в честь </a:t>
            </a:r>
            <a:r>
              <a:rPr lang="ru-RU" dirty="0" err="1">
                <a:solidFill>
                  <a:srgbClr val="FF0000"/>
                </a:solidFill>
              </a:rPr>
              <a:t>Мулланура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Вахитова</a:t>
            </a:r>
            <a:r>
              <a:rPr lang="ru-RU" dirty="0">
                <a:solidFill>
                  <a:srgbClr val="FF0000"/>
                </a:solidFill>
              </a:rPr>
              <a:t> был назван городской район, занимавший восточную часть центра города, который в 1995 г. был увеличен и охватил весь центр. Также в честь революционера названа железнодорожная станция </a:t>
            </a:r>
            <a:r>
              <a:rPr lang="ru-RU" dirty="0" err="1">
                <a:solidFill>
                  <a:srgbClr val="FF0000"/>
                </a:solidFill>
              </a:rPr>
              <a:t>Вахитово</a:t>
            </a:r>
            <a:r>
              <a:rPr lang="ru-RU" dirty="0">
                <a:solidFill>
                  <a:srgbClr val="FF0000"/>
                </a:solidFill>
              </a:rPr>
              <a:t> в центре города и новая улица, часть Малого Казанского кольца. В 1985 г. на центральной площади Казани (тогда - Куйбышева, ныне - Тукая) на холме был установлен величественный памятник </a:t>
            </a:r>
            <a:r>
              <a:rPr lang="ru-RU" dirty="0" err="1">
                <a:solidFill>
                  <a:srgbClr val="FF0000"/>
                </a:solidFill>
              </a:rPr>
              <a:t>Вахитову</a:t>
            </a:r>
            <a:r>
              <a:rPr lang="ru-RU" dirty="0">
                <a:solidFill>
                  <a:srgbClr val="FF0000"/>
                </a:solidFill>
              </a:rPr>
              <a:t>, который ныне предполагается перенести на площадь </a:t>
            </a:r>
            <a:r>
              <a:rPr lang="ru-RU" dirty="0" err="1">
                <a:solidFill>
                  <a:srgbClr val="FF0000"/>
                </a:solidFill>
              </a:rPr>
              <a:t>Вахитова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cap="all" dirty="0">
                <a:solidFill>
                  <a:srgbClr val="C00000"/>
                </a:solidFill>
                <a:effectLst/>
              </a:rPr>
              <a:t>МУЛЛАНУР МУЛЛАЗЯНОВИЧ </a:t>
            </a:r>
            <a:r>
              <a:rPr lang="ru-RU" b="1" cap="all" dirty="0" smtClean="0">
                <a:solidFill>
                  <a:srgbClr val="C00000"/>
                </a:solidFill>
                <a:effectLst/>
              </a:rPr>
              <a:t>ВАХИТОВ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170" name="Picture 2" descr="Фотография Мулланур Вахитов (photo Mullanur Vahitov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190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07804" y="5403162"/>
            <a:ext cx="3528392" cy="983379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роспект </a:t>
            </a:r>
            <a:r>
              <a:rPr lang="ru-RU" dirty="0" err="1"/>
              <a:t>Вахитова</a:t>
            </a:r>
            <a:r>
              <a:rPr lang="ru-RU" dirty="0"/>
              <a:t>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lh3.googleusercontent.com/p/AF1QipNuQiqwPLZFLTu98RI50axp-uc5XrOwlFxUiNw4=w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25252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1126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67544" y="476672"/>
            <a:ext cx="8352928" cy="573325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3200" dirty="0" smtClean="0">
                <a:solidFill>
                  <a:srgbClr val="C00000"/>
                </a:solidFill>
                <a:effectLst/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  <a:effectLst/>
              </a:rPr>
              <a:t>Названия </a:t>
            </a:r>
            <a:r>
              <a:rPr lang="ru-RU" sz="3200" dirty="0">
                <a:solidFill>
                  <a:srgbClr val="C00000"/>
                </a:solidFill>
                <a:effectLst/>
              </a:rPr>
              <a:t>улиц несут в себе память поколений, память людей, чья жизнь была связана с городом. Мы не вправе забывать о своих героях, которые оставили большой незабываемый след в истории нашего </a:t>
            </a:r>
            <a:r>
              <a:rPr lang="ru-RU" sz="3200" dirty="0">
                <a:effectLst/>
              </a:rPr>
              <a:t>города. Мы должны бережно хранить в памяти названия улиц, переулков. Они являются напоминанием о нашей богатой истории, связующим звеном с нашими предками. 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200" b="1" dirty="0" smtClean="0">
                <a:effectLst/>
              </a:rPr>
              <a:t>Ведь </a:t>
            </a:r>
            <a:r>
              <a:rPr lang="ru-RU" sz="3200" b="1" dirty="0">
                <a:effectLst/>
              </a:rPr>
              <a:t>человеческая мудрость гласит: «Только та страна, в которой люди помнят о своём прошлом, достойна будущего».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47723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78010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/>
              </a:rPr>
              <a:t>Их именами названы улицы</a:t>
            </a:r>
            <a:endParaRPr lang="ru-RU" noProof="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3699804"/>
            <a:ext cx="5343128" cy="2393492"/>
          </a:xfrm>
        </p:spPr>
        <p:txBody>
          <a:bodyPr/>
          <a:lstStyle/>
          <a:p>
            <a:r>
              <a:rPr lang="ru-RU" dirty="0" smtClean="0"/>
              <a:t>.</a:t>
            </a:r>
            <a:endParaRPr lang="es-ES" dirty="0"/>
          </a:p>
          <a:p>
            <a:pPr algn="l"/>
            <a:endParaRPr lang="ru-RU" dirty="0"/>
          </a:p>
          <a:p>
            <a:endParaRPr lang="ru-RU" noProof="0" dirty="0" smtClean="0"/>
          </a:p>
          <a:p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</a:t>
            </a:r>
            <a:r>
              <a:rPr lang="ru-RU" dirty="0" smtClean="0"/>
              <a:t>роспект </a:t>
            </a:r>
            <a:r>
              <a:rPr lang="ru-RU" dirty="0"/>
              <a:t>Мусы </a:t>
            </a:r>
            <a:r>
              <a:rPr lang="ru-RU" dirty="0" err="1" smtClean="0"/>
              <a:t>Джалиля</a:t>
            </a:r>
            <a:endParaRPr lang="ru-RU" dirty="0" smtClean="0"/>
          </a:p>
          <a:p>
            <a:r>
              <a:rPr lang="ru-RU" dirty="0" smtClean="0"/>
              <a:t>Бульвар </a:t>
            </a:r>
            <a:r>
              <a:rPr lang="ru-RU" dirty="0" err="1"/>
              <a:t>Касимова</a:t>
            </a:r>
            <a:r>
              <a:rPr lang="ru-RU" dirty="0"/>
              <a:t> Эдуарда в 39 </a:t>
            </a:r>
            <a:r>
              <a:rPr lang="ru-RU" dirty="0" smtClean="0"/>
              <a:t>комплексе</a:t>
            </a:r>
          </a:p>
          <a:p>
            <a:r>
              <a:rPr lang="ru-RU" dirty="0"/>
              <a:t>Б</a:t>
            </a:r>
            <a:r>
              <a:rPr lang="ru-RU" dirty="0" smtClean="0"/>
              <a:t>ульвар </a:t>
            </a:r>
            <a:r>
              <a:rPr lang="ru-RU" dirty="0"/>
              <a:t>Кол </a:t>
            </a:r>
            <a:r>
              <a:rPr lang="ru-RU" dirty="0" smtClean="0"/>
              <a:t>Гали</a:t>
            </a:r>
          </a:p>
          <a:p>
            <a:r>
              <a:rPr lang="ru-RU" dirty="0" smtClean="0"/>
              <a:t>Бульвар </a:t>
            </a:r>
            <a:r>
              <a:rPr lang="ru-RU" dirty="0" err="1" smtClean="0"/>
              <a:t>Касимова</a:t>
            </a:r>
            <a:endParaRPr lang="ru-RU" dirty="0" smtClean="0"/>
          </a:p>
          <a:p>
            <a:r>
              <a:rPr lang="ru-RU" dirty="0"/>
              <a:t>У</a:t>
            </a:r>
            <a:r>
              <a:rPr lang="ru-RU" dirty="0" smtClean="0"/>
              <a:t>лица </a:t>
            </a:r>
            <a:r>
              <a:rPr lang="ru-RU" dirty="0" err="1"/>
              <a:t>Нур</a:t>
            </a:r>
            <a:r>
              <a:rPr lang="ru-RU" dirty="0"/>
              <a:t> </a:t>
            </a:r>
            <a:r>
              <a:rPr lang="ru-RU" dirty="0" smtClean="0"/>
              <a:t>Баяна</a:t>
            </a:r>
          </a:p>
          <a:p>
            <a:r>
              <a:rPr lang="ru-RU" dirty="0"/>
              <a:t>У</a:t>
            </a:r>
            <a:r>
              <a:rPr lang="ru-RU" dirty="0" smtClean="0"/>
              <a:t>лица Чехова</a:t>
            </a:r>
          </a:p>
          <a:p>
            <a:r>
              <a:rPr lang="ru-RU" dirty="0" smtClean="0"/>
              <a:t>Улица Вишневского</a:t>
            </a:r>
          </a:p>
          <a:p>
            <a:r>
              <a:rPr lang="ru-RU" dirty="0" smtClean="0"/>
              <a:t>Улица </a:t>
            </a:r>
            <a:r>
              <a:rPr lang="ru-RU" dirty="0"/>
              <a:t>Шамиля Усманова, Чехова, Достоевского, Тукая, </a:t>
            </a:r>
            <a:r>
              <a:rPr lang="ru-RU" dirty="0" err="1"/>
              <a:t>Х.Такташа</a:t>
            </a:r>
            <a:r>
              <a:rPr lang="ru-RU" dirty="0"/>
              <a:t>,, </a:t>
            </a:r>
            <a:r>
              <a:rPr lang="ru-RU" dirty="0" err="1"/>
              <a:t>С.Сайдашева</a:t>
            </a:r>
            <a:r>
              <a:rPr lang="ru-RU" dirty="0"/>
              <a:t>, С. </a:t>
            </a:r>
            <a:r>
              <a:rPr lang="ru-RU" dirty="0" err="1"/>
              <a:t>Хакима</a:t>
            </a:r>
            <a:r>
              <a:rPr lang="ru-RU" dirty="0"/>
              <a:t>, М. </a:t>
            </a:r>
            <a:r>
              <a:rPr lang="ru-RU" dirty="0" err="1"/>
              <a:t>Гафу</a:t>
            </a:r>
            <a:r>
              <a:rPr lang="ru-RU" dirty="0"/>
              <a:t> </a:t>
            </a:r>
            <a:r>
              <a:rPr lang="ru-RU" dirty="0" err="1"/>
              <a:t>ри</a:t>
            </a:r>
            <a:r>
              <a:rPr lang="ru-RU" dirty="0"/>
              <a:t>, </a:t>
            </a:r>
            <a:r>
              <a:rPr lang="ru-RU" dirty="0" err="1"/>
              <a:t>Х.Туфана</a:t>
            </a:r>
            <a:r>
              <a:rPr lang="ru-RU" dirty="0"/>
              <a:t>, </a:t>
            </a:r>
            <a:r>
              <a:rPr lang="ru-RU" dirty="0" smtClean="0"/>
              <a:t>Лермонтова.</a:t>
            </a:r>
            <a:endParaRPr lang="ru-RU" dirty="0"/>
          </a:p>
          <a:p>
            <a:endParaRPr lang="ru-R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79296" cy="1371600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effectLst/>
              </a:rPr>
              <a:t>Улицы названные в честь писателей, поэтов и композиторов</a:t>
            </a:r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880" y="1524000"/>
            <a:ext cx="5194920" cy="507335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Хасан </a:t>
            </a:r>
            <a:r>
              <a:rPr lang="ru-RU" b="1" dirty="0" err="1">
                <a:solidFill>
                  <a:srgbClr val="C00000"/>
                </a:solidFill>
              </a:rPr>
              <a:t>Туфан</a:t>
            </a:r>
            <a:r>
              <a:rPr lang="ru-RU" dirty="0">
                <a:solidFill>
                  <a:srgbClr val="C00000"/>
                </a:solidFill>
              </a:rPr>
              <a:t> (1900-1981 гг.) – выдающийся татарский поэт. Родился в семье крестьянина, родом из </a:t>
            </a:r>
            <a:r>
              <a:rPr lang="ru-RU" dirty="0" err="1">
                <a:solidFill>
                  <a:srgbClr val="C00000"/>
                </a:solidFill>
              </a:rPr>
              <a:t>Аксубаевского</a:t>
            </a:r>
            <a:r>
              <a:rPr lang="ru-RU" dirty="0">
                <a:solidFill>
                  <a:srgbClr val="C00000"/>
                </a:solidFill>
              </a:rPr>
              <a:t> района. Начал печататься с 1924 года. А через два-три года о нем заговорили и читатели, и критики, и литературная общественность. За сборник стихов «Избранные произведения» в 1966 году Хасану </a:t>
            </a:r>
            <a:r>
              <a:rPr lang="ru-RU" dirty="0" err="1">
                <a:solidFill>
                  <a:srgbClr val="C00000"/>
                </a:solidFill>
              </a:rPr>
              <a:t>Фахриевичу</a:t>
            </a:r>
            <a:r>
              <a:rPr lang="ru-RU" dirty="0">
                <a:solidFill>
                  <a:srgbClr val="C00000"/>
                </a:solidFill>
              </a:rPr>
              <a:t> была присуждена Государственная премия Татарстана им. Г. Тукая.</a:t>
            </a:r>
          </a:p>
          <a:p>
            <a:r>
              <a:rPr lang="ru-RU" dirty="0">
                <a:solidFill>
                  <a:srgbClr val="C00000"/>
                </a:solidFill>
              </a:rPr>
              <a:t>В начале 70-х годов с творческим отчетом к строителям КАМАЗа приезжали видные деятели литературы и искусств Татарии. В их числе оказался и знаменитый татарский поэт Хасан </a:t>
            </a:r>
            <a:r>
              <a:rPr lang="ru-RU" dirty="0" err="1">
                <a:solidFill>
                  <a:srgbClr val="C00000"/>
                </a:solidFill>
              </a:rPr>
              <a:t>Туфан</a:t>
            </a:r>
            <a:r>
              <a:rPr lang="ru-RU" dirty="0">
                <a:solidFill>
                  <a:srgbClr val="C00000"/>
                </a:solidFill>
              </a:rPr>
              <a:t>, которого впечатлили и масштабы стройки, и первопроходцы. Позже его именем назвали один из </a:t>
            </a:r>
            <a:r>
              <a:rPr lang="ru-RU" dirty="0" err="1">
                <a:solidFill>
                  <a:srgbClr val="C00000"/>
                </a:solidFill>
              </a:rPr>
              <a:t>челнинских</a:t>
            </a:r>
            <a:r>
              <a:rPr lang="ru-RU" dirty="0">
                <a:solidFill>
                  <a:srgbClr val="C00000"/>
                </a:solidFill>
              </a:rPr>
              <a:t> проспектов</a:t>
            </a:r>
            <a:r>
              <a:rPr lang="ru-RU" dirty="0"/>
              <a:t>.</a:t>
            </a:r>
          </a:p>
          <a:p>
            <a:endParaRPr lang="ru-R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Хасан </a:t>
            </a:r>
            <a:r>
              <a:rPr lang="ru-RU" b="1" dirty="0" err="1">
                <a:solidFill>
                  <a:srgbClr val="C00000"/>
                </a:solidFill>
              </a:rPr>
              <a:t>Туфан</a:t>
            </a:r>
            <a:endParaRPr lang="ru-RU" noProof="0" dirty="0">
              <a:solidFill>
                <a:srgbClr val="C00000"/>
              </a:solidFill>
            </a:endParaRPr>
          </a:p>
        </p:txBody>
      </p:sp>
      <p:pic>
        <p:nvPicPr>
          <p:cNvPr id="1026" name="Picture 2" descr="Хәсән Туфа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01897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ello_html_m27e8e0e9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934725" y="2674938"/>
            <a:ext cx="5282487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5844847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, serif"/>
              </a:rPr>
              <a:t>Проспекта Хасана </a:t>
            </a:r>
            <a:r>
              <a:rPr lang="ru-RU" b="1" dirty="0" err="1">
                <a:latin typeface="Times New Roman, serif"/>
              </a:rPr>
              <a:t>Туфана</a:t>
            </a:r>
            <a:endParaRPr lang="ru-RU" dirty="0">
              <a:latin typeface="Open Sans"/>
            </a:endParaRPr>
          </a:p>
          <a:p>
            <a:pPr algn="ctr"/>
            <a:r>
              <a:rPr lang="ru-RU" b="1" dirty="0">
                <a:latin typeface="Times New Roman, serif"/>
              </a:rPr>
              <a:t>(бывший проспект 50 лет СССР)</a:t>
            </a:r>
            <a:endParaRPr lang="ru-RU" b="0" i="0" dirty="0">
              <a:effectLst/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1524000"/>
            <a:ext cx="4690864" cy="45720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Хади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Такташ</a:t>
            </a:r>
            <a:r>
              <a:rPr lang="ru-RU" dirty="0">
                <a:solidFill>
                  <a:srgbClr val="FF0000"/>
                </a:solidFill>
              </a:rPr>
              <a:t> (</a:t>
            </a:r>
            <a:r>
              <a:rPr lang="ru-RU" dirty="0" err="1">
                <a:solidFill>
                  <a:srgbClr val="FF0000"/>
                </a:solidFill>
              </a:rPr>
              <a:t>Хади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Хайруллович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Такташев</a:t>
            </a:r>
            <a:r>
              <a:rPr lang="ru-RU" dirty="0">
                <a:solidFill>
                  <a:srgbClr val="FF0000"/>
                </a:solidFill>
              </a:rPr>
              <a:t>, 1901-1931 гг.) – поэт, драматург, детский писатель, один из основоположников татарской советской поэзии. Родился в многодетной крестьянской семье. Первоначальное образование получил в медресе родной деревни, затем в соседнем селе. Под влиянием своих педагогов стал сочинять стихи, подражая </a:t>
            </a:r>
            <a:r>
              <a:rPr lang="ru-RU" dirty="0" err="1">
                <a:solidFill>
                  <a:srgbClr val="FF0000"/>
                </a:solidFill>
              </a:rPr>
              <a:t>Габдулле</a:t>
            </a:r>
            <a:r>
              <a:rPr lang="ru-RU" dirty="0">
                <a:solidFill>
                  <a:srgbClr val="FF0000"/>
                </a:solidFill>
              </a:rPr>
              <a:t> Тукаю (даже школьные сочинения писал в стихах). В 1927 году был издан его первый поэтический сборник «Сыны Земли», затем новые произведения издавались ежегодно.</a:t>
            </a:r>
            <a:endParaRPr lang="ru-RU" noProof="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C00000"/>
                </a:solidFill>
              </a:rPr>
              <a:t>Хади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Хайруллович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Такташев</a:t>
            </a:r>
            <a:endParaRPr lang="ru-RU" noProof="0" dirty="0">
              <a:solidFill>
                <a:srgbClr val="C00000"/>
              </a:solidFill>
            </a:endParaRPr>
          </a:p>
        </p:txBody>
      </p:sp>
      <p:pic>
        <p:nvPicPr>
          <p:cNvPr id="4100" name="Picture 4" descr="https://upload.wikimedia.org/wikipedia/commons/2/2e/%D2%BA%D0%B0%D0%B4%D0%B8_%D0%A2%D0%B0%D0%BA%D1%82%D0%B0%D1%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336" y="1435994"/>
            <a:ext cx="365760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104"/>
            <a:ext cx="8229600" cy="1219200"/>
          </a:xfrm>
        </p:spPr>
        <p:txBody>
          <a:bodyPr/>
          <a:lstStyle/>
          <a:p>
            <a:endParaRPr lang="ru-RU" noProof="0" dirty="0"/>
          </a:p>
        </p:txBody>
      </p:sp>
      <p:pic>
        <p:nvPicPr>
          <p:cNvPr id="3074" name="Picture 2" descr="http://www.vsedomarossii.ru/photos/area_16/city_1085/street_6602/010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877144"/>
            <a:ext cx="7296170" cy="486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1760" y="59252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hlinkClick r:id="rId4"/>
              </a:rPr>
              <a:t>Набережные Челны, улица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hlinkClick r:id="rId4"/>
              </a:rPr>
              <a:t>Хади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hlinkClick r:id="rId4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hlinkClick r:id="rId4"/>
              </a:rPr>
              <a:t>Такташа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hlinkClick r:id="rId4"/>
              </a:rPr>
              <a:t> дом 10. 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5720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У</a:t>
            </a:r>
            <a:r>
              <a:rPr lang="ru-RU" b="1" dirty="0" smtClean="0">
                <a:solidFill>
                  <a:srgbClr val="002060"/>
                </a:solidFill>
              </a:rPr>
              <a:t>лица </a:t>
            </a:r>
            <a:r>
              <a:rPr lang="ru-RU" b="1" dirty="0">
                <a:solidFill>
                  <a:srgbClr val="002060"/>
                </a:solidFill>
              </a:rPr>
              <a:t>комдива Азина</a:t>
            </a:r>
            <a:r>
              <a:rPr lang="ru-RU" dirty="0">
                <a:solidFill>
                  <a:srgbClr val="002060"/>
                </a:solidFill>
              </a:rPr>
              <a:t>, </a:t>
            </a:r>
            <a:r>
              <a:rPr lang="ru-RU" b="1" dirty="0">
                <a:solidFill>
                  <a:srgbClr val="002060"/>
                </a:solidFill>
              </a:rPr>
              <a:t>маршала Чуйкова</a:t>
            </a:r>
            <a:r>
              <a:rPr lang="ru-RU" dirty="0">
                <a:solidFill>
                  <a:srgbClr val="002060"/>
                </a:solidFill>
              </a:rPr>
              <a:t>, чрезвычайного комиссара по продовольствию в </a:t>
            </a:r>
            <a:r>
              <a:rPr lang="ru-RU" dirty="0" smtClean="0">
                <a:solidFill>
                  <a:srgbClr val="002060"/>
                </a:solidFill>
              </a:rPr>
              <a:t>Поволжье;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Улица</a:t>
            </a:r>
            <a:r>
              <a:rPr lang="ru-RU" b="1" dirty="0">
                <a:solidFill>
                  <a:srgbClr val="002060"/>
                </a:solidFill>
              </a:rPr>
              <a:t> Беспалова,</a:t>
            </a:r>
            <a:r>
              <a:rPr lang="ru-RU" dirty="0">
                <a:solidFill>
                  <a:srgbClr val="002060"/>
                </a:solidFill>
              </a:rPr>
              <a:t> активного участника гражданской </a:t>
            </a:r>
            <a:r>
              <a:rPr lang="ru-RU" dirty="0" smtClean="0">
                <a:solidFill>
                  <a:srgbClr val="002060"/>
                </a:solidFill>
              </a:rPr>
              <a:t>войны</a:t>
            </a:r>
            <a:r>
              <a:rPr lang="ru-RU" dirty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Улица </a:t>
            </a:r>
            <a:r>
              <a:rPr lang="ru-RU" b="1" dirty="0" err="1" smtClean="0">
                <a:solidFill>
                  <a:srgbClr val="002060"/>
                </a:solidFill>
              </a:rPr>
              <a:t>Дажина,</a:t>
            </a:r>
            <a:r>
              <a:rPr lang="ru-RU" dirty="0" err="1" smtClean="0">
                <a:solidFill>
                  <a:srgbClr val="002060"/>
                </a:solidFill>
              </a:rPr>
              <a:t>первого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председателя </a:t>
            </a:r>
            <a:r>
              <a:rPr lang="ru-RU" dirty="0" err="1">
                <a:solidFill>
                  <a:srgbClr val="002060"/>
                </a:solidFill>
              </a:rPr>
              <a:t>Челнинского</a:t>
            </a:r>
            <a:r>
              <a:rPr lang="ru-RU" dirty="0">
                <a:solidFill>
                  <a:srgbClr val="002060"/>
                </a:solidFill>
              </a:rPr>
              <a:t> районного Совета народных депутатов; 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Улица Раскольникова</a:t>
            </a:r>
            <a:r>
              <a:rPr lang="ru-RU" dirty="0">
                <a:solidFill>
                  <a:srgbClr val="002060"/>
                </a:solidFill>
              </a:rPr>
              <a:t>, советского партийного и государственного деятеля, героя гражданской войны; 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Улица Александрова</a:t>
            </a:r>
            <a:r>
              <a:rPr lang="ru-RU" dirty="0">
                <a:solidFill>
                  <a:srgbClr val="002060"/>
                </a:solidFill>
              </a:rPr>
              <a:t>, погибшего в первом же бою на территории Сидоровки в возрасте 18 лет 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>
                <a:solidFill>
                  <a:srgbClr val="002060"/>
                </a:solidFill>
              </a:rPr>
              <a:t>У</a:t>
            </a:r>
            <a:r>
              <a:rPr lang="ru-RU" b="1" dirty="0" smtClean="0">
                <a:solidFill>
                  <a:srgbClr val="002060"/>
                </a:solidFill>
              </a:rPr>
              <a:t>лица </a:t>
            </a:r>
            <a:r>
              <a:rPr lang="ru-RU" b="1" dirty="0">
                <a:solidFill>
                  <a:srgbClr val="002060"/>
                </a:solidFill>
              </a:rPr>
              <a:t>Кожанова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советсого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адмирала,командующий</a:t>
            </a:r>
            <a:r>
              <a:rPr lang="ru-RU" dirty="0">
                <a:solidFill>
                  <a:srgbClr val="002060"/>
                </a:solidFill>
              </a:rPr>
              <a:t> Балтийским </a:t>
            </a:r>
            <a:r>
              <a:rPr lang="ru-RU" dirty="0" smtClean="0">
                <a:solidFill>
                  <a:srgbClr val="002060"/>
                </a:solidFill>
              </a:rPr>
              <a:t>флотом</a:t>
            </a:r>
            <a:r>
              <a:rPr lang="ru-RU" dirty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У</a:t>
            </a:r>
            <a:r>
              <a:rPr lang="ru-RU" b="1" dirty="0" smtClean="0">
                <a:solidFill>
                  <a:srgbClr val="002060"/>
                </a:solidFill>
              </a:rPr>
              <a:t>лица </a:t>
            </a:r>
            <a:r>
              <a:rPr lang="ru-RU" b="1" dirty="0">
                <a:solidFill>
                  <a:srgbClr val="002060"/>
                </a:solidFill>
              </a:rPr>
              <a:t>Карманова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челнинского</a:t>
            </a:r>
            <a:r>
              <a:rPr lang="ru-RU" dirty="0">
                <a:solidFill>
                  <a:srgbClr val="002060"/>
                </a:solidFill>
              </a:rPr>
              <a:t> военкома, борца за советскую </a:t>
            </a:r>
            <a:r>
              <a:rPr lang="ru-RU" dirty="0" smtClean="0">
                <a:solidFill>
                  <a:srgbClr val="002060"/>
                </a:solidFill>
              </a:rPr>
              <a:t>власть</a:t>
            </a:r>
            <a:r>
              <a:rPr lang="ru-RU" dirty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У</a:t>
            </a:r>
            <a:r>
              <a:rPr lang="ru-RU" b="1" dirty="0" smtClean="0">
                <a:solidFill>
                  <a:srgbClr val="002060"/>
                </a:solidFill>
              </a:rPr>
              <a:t>лица </a:t>
            </a:r>
            <a:r>
              <a:rPr lang="ru-RU" b="1" dirty="0" err="1">
                <a:solidFill>
                  <a:srgbClr val="002060"/>
                </a:solidFill>
              </a:rPr>
              <a:t>Канкаева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Бахтияра</a:t>
            </a:r>
            <a:r>
              <a:rPr lang="ru-RU" dirty="0">
                <a:solidFill>
                  <a:srgbClr val="002060"/>
                </a:solidFill>
              </a:rPr>
              <a:t>, участника крестьянской войны, казачьего полковника Пугачёвского </a:t>
            </a:r>
            <a:r>
              <a:rPr lang="ru-RU" dirty="0" smtClean="0">
                <a:solidFill>
                  <a:srgbClr val="002060"/>
                </a:solidFill>
              </a:rPr>
              <a:t>войска.</a:t>
            </a:r>
            <a:endParaRPr lang="ru-RU" noProof="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904" y="615692"/>
            <a:ext cx="8229600" cy="1219200"/>
          </a:xfrm>
        </p:spPr>
        <p:txBody>
          <a:bodyPr>
            <a:noAutofit/>
          </a:bodyPr>
          <a:lstStyle/>
          <a:p>
            <a:r>
              <a:rPr lang="ru-RU" sz="2800" b="1" i="1" u="sng" dirty="0">
                <a:solidFill>
                  <a:srgbClr val="C00000"/>
                </a:solidFill>
              </a:rPr>
              <a:t>Улицы, которые названы в честь героев – славных борцов за свободу и жизнь других людей в нашем городе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1524000"/>
            <a:ext cx="4968552" cy="5145360"/>
          </a:xfrm>
        </p:spPr>
        <p:txBody>
          <a:bodyPr>
            <a:normAutofit/>
          </a:bodyPr>
          <a:lstStyle/>
          <a:p>
            <a:pPr algn="just"/>
            <a:r>
              <a:rPr lang="ru-RU" sz="1400" dirty="0">
                <a:solidFill>
                  <a:srgbClr val="FF0000"/>
                </a:solidFill>
              </a:rPr>
              <a:t>Раскольников Федор Федорович (1892-1939). Член РСДРП с 1910 г. Учился в петербургском политехническом институте, позднее - в гардемаринских классах. В 1912 - 1913 </a:t>
            </a:r>
            <a:r>
              <a:rPr lang="ru-RU" sz="1400" dirty="0" err="1">
                <a:solidFill>
                  <a:srgbClr val="FF0000"/>
                </a:solidFill>
              </a:rPr>
              <a:t>г.г</a:t>
            </a:r>
            <a:r>
              <a:rPr lang="ru-RU" sz="1400" dirty="0">
                <a:solidFill>
                  <a:srgbClr val="FF0000"/>
                </a:solidFill>
              </a:rPr>
              <a:t>. был секретарем "Правды". После Февральской революции - заместитель председателя Кронштадтского Совета, редактор газеты "Голос правды". Во время июльских событий был арестован, но вскоре по требованию матросов освобожден. Участвовал в Октябрьском вооруженном восстании, в отражении наступления на Петроград Керенского-Краснова. С 1918 г. - заместитель наркома по морским делам, член РВС Восточного фронта, член РВС Республики. В 1919-1920 гг. - командующий Волжско-Каспийской военной флотилией. В 1920-1921 гг. - командующий Балтийским флотом. В 1921-1923 гг. - полпред в Афганистане. В 1924-1930 гг. - ответственный редактор ряда журналов, издательства "Московский рабочий" и др. В 1930-1938 гг. - полпред в Эстонии, Дании, Болгарии. Заочно исключен из партии, из-за границы не вернулся, объявлен врагом народа. Реабилитирован посмертно.</a:t>
            </a:r>
            <a:endParaRPr lang="ru-RU" sz="1400" noProof="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effectLst/>
              </a:rPr>
              <a:t>Фёдор Фёдорович Раскольников</a:t>
            </a:r>
            <a:endParaRPr lang="ru-RU" noProof="0" dirty="0">
              <a:solidFill>
                <a:srgbClr val="C00000"/>
              </a:solidFill>
            </a:endParaRPr>
          </a:p>
        </p:txBody>
      </p:sp>
      <p:pic>
        <p:nvPicPr>
          <p:cNvPr id="5122" name="Picture 2" descr="Raskolnikov F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468" y="1371600"/>
            <a:ext cx="3755468" cy="495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2A3A41-1071-4D7E-ADFD-E0A4316129D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459</Words>
  <Application>Microsoft Office PowerPoint</Application>
  <PresentationFormat>Экран (4:3)</PresentationFormat>
  <Paragraphs>65</Paragraphs>
  <Slides>15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Презентация к проекту:  День родного языка  и  народного единства</vt:lpstr>
      <vt:lpstr>Их именами названы улицы</vt:lpstr>
      <vt:lpstr>Улицы названные в честь писателей, поэтов и композиторов</vt:lpstr>
      <vt:lpstr>Хасан Туфан</vt:lpstr>
      <vt:lpstr>Слайд 5</vt:lpstr>
      <vt:lpstr>Хади Хайруллович Такташев</vt:lpstr>
      <vt:lpstr>Слайд 7</vt:lpstr>
      <vt:lpstr>Улицы, которые названы в честь героев – славных борцов за свободу и жизнь других людей в нашем городе </vt:lpstr>
      <vt:lpstr>Фёдор Фёдорович Раскольников</vt:lpstr>
      <vt:lpstr>Слайд 10</vt:lpstr>
      <vt:lpstr>Бахтиар Канкаев</vt:lpstr>
      <vt:lpstr>Улицы названы в честь выдающихся людей, наших земляков</vt:lpstr>
      <vt:lpstr>МУЛЛАНУР МУЛЛАЗЯНОВИЧ ВАХИТОВ</vt:lpstr>
      <vt:lpstr>Слайд 14</vt:lpstr>
      <vt:lpstr>        Названия улиц несут в себе память поколений, память людей, чья жизнь была связана с городом. Мы не вправе забывать о своих героях, которые оставили большой незабываемый след в истории нашего города. Мы должны бережно хранить в памяти названия улиц, переулков. Они являются напоминанием о нашей богатой истории, связующим звеном с нашими предками.  Ведь человеческая мудрость гласит: «Только та страна, в которой люди помнят о своём прошлом, достойна будущего».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2017-09-24T16:08:55Z</dcterms:created>
  <dcterms:modified xsi:type="dcterms:W3CDTF">2021-01-26T12:12:41Z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TC101079719990</vt:lpwstr>
  </property>
</Properties>
</file>